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7" r:id="rId2"/>
  </p:sldIdLst>
  <p:sldSz cx="42479913" cy="3027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oulaye Ndiaye" initials="AN" lastIdx="1" clrIdx="0">
    <p:extLst>
      <p:ext uri="{19B8F6BF-5375-455C-9EA6-DF929625EA0E}">
        <p15:presenceInfo xmlns:p15="http://schemas.microsoft.com/office/powerpoint/2012/main" userId="S-1-5-21-2016635700-1495810237-3208286788-6524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25" d="100"/>
          <a:sy n="25" d="100"/>
        </p:scale>
        <p:origin x="14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84702-D6AC-4666-A56B-1F8FB33EC930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65238" y="1143000"/>
            <a:ext cx="43275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C80B7-9F46-4783-B506-F49ECFD92C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87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92147" rtl="0" eaLnBrk="1" latinLnBrk="0" hangingPunct="1">
      <a:defRPr sz="4582" kern="1200">
        <a:solidFill>
          <a:schemeClr val="tx1"/>
        </a:solidFill>
        <a:latin typeface="+mn-lt"/>
        <a:ea typeface="+mn-ea"/>
        <a:cs typeface="+mn-cs"/>
      </a:defRPr>
    </a:lvl1pPr>
    <a:lvl2pPr marL="1746074" algn="l" defTabSz="3492147" rtl="0" eaLnBrk="1" latinLnBrk="0" hangingPunct="1">
      <a:defRPr sz="4582" kern="1200">
        <a:solidFill>
          <a:schemeClr val="tx1"/>
        </a:solidFill>
        <a:latin typeface="+mn-lt"/>
        <a:ea typeface="+mn-ea"/>
        <a:cs typeface="+mn-cs"/>
      </a:defRPr>
    </a:lvl2pPr>
    <a:lvl3pPr marL="3492147" algn="l" defTabSz="3492147" rtl="0" eaLnBrk="1" latinLnBrk="0" hangingPunct="1">
      <a:defRPr sz="4582" kern="1200">
        <a:solidFill>
          <a:schemeClr val="tx1"/>
        </a:solidFill>
        <a:latin typeface="+mn-lt"/>
        <a:ea typeface="+mn-ea"/>
        <a:cs typeface="+mn-cs"/>
      </a:defRPr>
    </a:lvl3pPr>
    <a:lvl4pPr marL="5238224" algn="l" defTabSz="3492147" rtl="0" eaLnBrk="1" latinLnBrk="0" hangingPunct="1">
      <a:defRPr sz="4582" kern="1200">
        <a:solidFill>
          <a:schemeClr val="tx1"/>
        </a:solidFill>
        <a:latin typeface="+mn-lt"/>
        <a:ea typeface="+mn-ea"/>
        <a:cs typeface="+mn-cs"/>
      </a:defRPr>
    </a:lvl4pPr>
    <a:lvl5pPr marL="6984298" algn="l" defTabSz="3492147" rtl="0" eaLnBrk="1" latinLnBrk="0" hangingPunct="1">
      <a:defRPr sz="4582" kern="1200">
        <a:solidFill>
          <a:schemeClr val="tx1"/>
        </a:solidFill>
        <a:latin typeface="+mn-lt"/>
        <a:ea typeface="+mn-ea"/>
        <a:cs typeface="+mn-cs"/>
      </a:defRPr>
    </a:lvl5pPr>
    <a:lvl6pPr marL="8730371" algn="l" defTabSz="3492147" rtl="0" eaLnBrk="1" latinLnBrk="0" hangingPunct="1">
      <a:defRPr sz="4582" kern="1200">
        <a:solidFill>
          <a:schemeClr val="tx1"/>
        </a:solidFill>
        <a:latin typeface="+mn-lt"/>
        <a:ea typeface="+mn-ea"/>
        <a:cs typeface="+mn-cs"/>
      </a:defRPr>
    </a:lvl6pPr>
    <a:lvl7pPr marL="10476445" algn="l" defTabSz="3492147" rtl="0" eaLnBrk="1" latinLnBrk="0" hangingPunct="1">
      <a:defRPr sz="4582" kern="1200">
        <a:solidFill>
          <a:schemeClr val="tx1"/>
        </a:solidFill>
        <a:latin typeface="+mn-lt"/>
        <a:ea typeface="+mn-ea"/>
        <a:cs typeface="+mn-cs"/>
      </a:defRPr>
    </a:lvl7pPr>
    <a:lvl8pPr marL="12222518" algn="l" defTabSz="3492147" rtl="0" eaLnBrk="1" latinLnBrk="0" hangingPunct="1">
      <a:defRPr sz="4582" kern="1200">
        <a:solidFill>
          <a:schemeClr val="tx1"/>
        </a:solidFill>
        <a:latin typeface="+mn-lt"/>
        <a:ea typeface="+mn-ea"/>
        <a:cs typeface="+mn-cs"/>
      </a:defRPr>
    </a:lvl8pPr>
    <a:lvl9pPr marL="13968595" algn="l" defTabSz="3492147" rtl="0" eaLnBrk="1" latinLnBrk="0" hangingPunct="1">
      <a:defRPr sz="458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5994" y="4954765"/>
            <a:ext cx="36107926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9989" y="15901497"/>
            <a:ext cx="31859935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47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74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399690" y="1611875"/>
            <a:ext cx="9159731" cy="256568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0496" y="1611875"/>
            <a:ext cx="26948195" cy="256568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67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7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8371" y="7547788"/>
            <a:ext cx="36638925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8371" y="20260574"/>
            <a:ext cx="36638925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/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75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75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31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0494" y="8059374"/>
            <a:ext cx="18053963" cy="192093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05456" y="8059374"/>
            <a:ext cx="18053963" cy="192093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37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27" y="1611882"/>
            <a:ext cx="36638925" cy="585180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6031" y="7421634"/>
            <a:ext cx="17970992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6031" y="11058863"/>
            <a:ext cx="17970992" cy="1626592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505458" y="7421634"/>
            <a:ext cx="18059496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505458" y="11058863"/>
            <a:ext cx="18059496" cy="1626592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48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30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64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27" y="2018348"/>
            <a:ext cx="1370087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59496" y="4359077"/>
            <a:ext cx="21505456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26027" y="9082564"/>
            <a:ext cx="1370087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44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27" y="2018348"/>
            <a:ext cx="1370087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059496" y="4359077"/>
            <a:ext cx="21505456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26027" y="9082564"/>
            <a:ext cx="1370087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2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0494" y="1611882"/>
            <a:ext cx="36638925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94" y="8059374"/>
            <a:ext cx="36638925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20494" y="28060644"/>
            <a:ext cx="955798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4998D-EE02-433F-BFC7-385141564D29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71471" y="28060644"/>
            <a:ext cx="14336971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001439" y="28060644"/>
            <a:ext cx="955798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A0365-0365-4964-8966-C6ACE0462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34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12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241">
            <a:extLst>
              <a:ext uri="{FF2B5EF4-FFF2-40B4-BE49-F238E27FC236}">
                <a16:creationId xmlns:a16="http://schemas.microsoft.com/office/drawing/2014/main" id="{E3157153-0A37-4791-B861-16B973AFC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" y="266700"/>
            <a:ext cx="41757600" cy="3276600"/>
          </a:xfrm>
          <a:prstGeom prst="snip2Diag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</a:ln>
        </p:spPr>
        <p:txBody>
          <a:bodyPr lIns="61170" tIns="30584" rIns="61170" bIns="30584" anchor="ctr"/>
          <a:lstStyle>
            <a:defPPr>
              <a:defRPr kern="1200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fr-FR" sz="6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975D23D-A666-4141-B82E-B9A245980F8C}"/>
              </a:ext>
            </a:extLst>
          </p:cNvPr>
          <p:cNvSpPr txBox="1"/>
          <p:nvPr/>
        </p:nvSpPr>
        <p:spPr>
          <a:xfrm>
            <a:off x="7910742" y="115245"/>
            <a:ext cx="27965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Biomass allocation to the root systems of trees in agroforestry </a:t>
            </a:r>
          </a:p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and forest mixture systems involving nitrogen-fixing species</a:t>
            </a:r>
            <a:endParaRPr lang="en-US" sz="6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799CF74-1BEF-4190-88FD-67FBF8027F2C}"/>
              </a:ext>
            </a:extLst>
          </p:cNvPr>
          <p:cNvSpPr txBox="1"/>
          <p:nvPr/>
        </p:nvSpPr>
        <p:spPr>
          <a:xfrm>
            <a:off x="361156" y="3917959"/>
            <a:ext cx="13583444" cy="2613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22F4AF7-A6C7-4400-96EC-1BA5D02650C4}"/>
              </a:ext>
            </a:extLst>
          </p:cNvPr>
          <p:cNvSpPr txBox="1"/>
          <p:nvPr/>
        </p:nvSpPr>
        <p:spPr>
          <a:xfrm>
            <a:off x="14448234" y="3917959"/>
            <a:ext cx="13583444" cy="2613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3AECE81-551B-4774-B323-75ABEB6E3A1D}"/>
              </a:ext>
            </a:extLst>
          </p:cNvPr>
          <p:cNvSpPr txBox="1"/>
          <p:nvPr/>
        </p:nvSpPr>
        <p:spPr>
          <a:xfrm>
            <a:off x="28535312" y="3953744"/>
            <a:ext cx="13583444" cy="2613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F31BA692-D5A9-4F42-9F7A-839740359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" y="3917960"/>
            <a:ext cx="13583444" cy="762446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4">
              <a:lumMod val="50000"/>
            </a:schemeClr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776">
              <a:defRPr/>
            </a:pPr>
            <a:r>
              <a:rPr lang="en-US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Introduction </a:t>
            </a:r>
          </a:p>
        </p:txBody>
      </p:sp>
      <p:sp>
        <p:nvSpPr>
          <p:cNvPr id="43" name="Rectangle 10">
            <a:extLst>
              <a:ext uri="{FF2B5EF4-FFF2-40B4-BE49-F238E27FC236}">
                <a16:creationId xmlns:a16="http://schemas.microsoft.com/office/drawing/2014/main" id="{6B9E81C6-8257-4B9F-BD5F-19FAE9C05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33648" y="3857796"/>
            <a:ext cx="13585108" cy="780923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4">
              <a:lumMod val="50000"/>
            </a:schemeClr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776">
              <a:defRPr/>
            </a:pPr>
            <a:r>
              <a:rPr lang="en-US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4748613-F345-4063-857F-C36A1548FA3E}"/>
              </a:ext>
            </a:extLst>
          </p:cNvPr>
          <p:cNvSpPr txBox="1"/>
          <p:nvPr/>
        </p:nvSpPr>
        <p:spPr>
          <a:xfrm flipH="1">
            <a:off x="275892" y="4522171"/>
            <a:ext cx="13583442" cy="835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cs typeface="Times New Roman" panose="02020603050405020304" pitchFamily="18" charset="0"/>
              </a:rPr>
              <a:t>Forest plantations occupy only about 3% of the world’s land area but they supply more than one third of the global demand for wood products</a:t>
            </a:r>
          </a:p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cs typeface="Times New Roman" panose="02020603050405020304" pitchFamily="18" charset="0"/>
              </a:rPr>
              <a:t>Wood harvests in these plantations export large quantities of nitrogen (N) </a:t>
            </a:r>
            <a:r>
              <a:rPr lang="en-US" sz="4000" dirty="0">
                <a:cs typeface="Times New Roman" panose="02020603050405020304" pitchFamily="18" charset="0"/>
                <a:sym typeface="Wingdings 3" panose="05040102010807070707" pitchFamily="18" charset="2"/>
              </a:rPr>
              <a:t> Use of herbaceous or woody N-fixing species</a:t>
            </a:r>
            <a:endParaRPr lang="en-US" sz="4000" dirty="0"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cs typeface="Times New Roman" panose="02020603050405020304" pitchFamily="18" charset="0"/>
              </a:rPr>
              <a:t> N inputs generally stimulate fine root growth and biomass allocation to aboveground parts</a:t>
            </a:r>
          </a:p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è"/>
            </a:pPr>
            <a:r>
              <a:rPr lang="en-US" sz="4000" b="1" dirty="0">
                <a:cs typeface="Times New Roman" panose="02020603050405020304" pitchFamily="18" charset="0"/>
              </a:rPr>
              <a:t> Our objective</a:t>
            </a:r>
            <a:r>
              <a:rPr lang="en-US" sz="4000" dirty="0">
                <a:cs typeface="Times New Roman" panose="02020603050405020304" pitchFamily="18" charset="0"/>
              </a:rPr>
              <a:t>: To study the impact of intra- vs. inter-specific interactions on belowground biomass and N accumulation in a 10-year site in northeastern France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AB860277-4517-4343-B142-85A8E63084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6" y="7218445"/>
            <a:ext cx="4083452" cy="412091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381133CE-F9D8-4759-A5AA-64D43F2A97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814" y="7167506"/>
            <a:ext cx="4083452" cy="417184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D0765F8-610B-452C-A3DA-44CFFF8535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632" y="7142232"/>
            <a:ext cx="4083450" cy="4197123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166E9C67-0F3D-474D-90FA-5B8C5063305C}"/>
              </a:ext>
            </a:extLst>
          </p:cNvPr>
          <p:cNvSpPr txBox="1"/>
          <p:nvPr/>
        </p:nvSpPr>
        <p:spPr>
          <a:xfrm flipH="1">
            <a:off x="14724996" y="11275142"/>
            <a:ext cx="13031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cs typeface="Times New Roman" panose="02020603050405020304" pitchFamily="18" charset="0"/>
              </a:rPr>
              <a:t>Fig. 2. Excavation of tree root systems, cleaning and sorting according to root categories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C93E7E2-3D33-4A35-93D8-E4CA9A9A556A}"/>
              </a:ext>
            </a:extLst>
          </p:cNvPr>
          <p:cNvSpPr txBox="1"/>
          <p:nvPr/>
        </p:nvSpPr>
        <p:spPr>
          <a:xfrm flipH="1">
            <a:off x="14573257" y="13485662"/>
            <a:ext cx="13300781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Root biomass characterization per category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5485EE32-FE13-4B21-91D3-2C85580E509A}"/>
              </a:ext>
            </a:extLst>
          </p:cNvPr>
          <p:cNvSpPr txBox="1"/>
          <p:nvPr/>
        </p:nvSpPr>
        <p:spPr>
          <a:xfrm flipH="1">
            <a:off x="14530296" y="14149638"/>
            <a:ext cx="13300779" cy="252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cs typeface="Times New Roman" panose="02020603050405020304" pitchFamily="18" charset="0"/>
              </a:rPr>
              <a:t> Root biomass higher in poplar than in alder</a:t>
            </a:r>
            <a:endParaRPr lang="en-US" sz="4000" b="1" dirty="0"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cs typeface="Times New Roman" panose="02020603050405020304" pitchFamily="18" charset="0"/>
              </a:rPr>
              <a:t>No significant impact of treatments on root biomass of the two species (Fig. 3)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3450E39E-5AEB-4959-B5CD-5934A1DE8578}"/>
              </a:ext>
            </a:extLst>
          </p:cNvPr>
          <p:cNvSpPr txBox="1"/>
          <p:nvPr/>
        </p:nvSpPr>
        <p:spPr>
          <a:xfrm flipH="1">
            <a:off x="14454096" y="24682450"/>
            <a:ext cx="135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cs typeface="Times New Roman" panose="02020603050405020304" pitchFamily="18" charset="0"/>
              </a:rPr>
              <a:t>Fig. 3. Root biomass (kg) per category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F1A98814-14EA-42AC-A0B1-176621BB6DAC}"/>
              </a:ext>
            </a:extLst>
          </p:cNvPr>
          <p:cNvSpPr txBox="1"/>
          <p:nvPr/>
        </p:nvSpPr>
        <p:spPr>
          <a:xfrm flipH="1">
            <a:off x="14611069" y="25612967"/>
            <a:ext cx="13293204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cs typeface="Times New Roman" panose="02020603050405020304" pitchFamily="18" charset="0"/>
              </a:rPr>
              <a:t>Below- vs. </a:t>
            </a:r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above-ground biomass allocation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BD6B5CA4-2583-4028-A1C0-547828927EC2}"/>
              </a:ext>
            </a:extLst>
          </p:cNvPr>
          <p:cNvSpPr txBox="1"/>
          <p:nvPr/>
        </p:nvSpPr>
        <p:spPr>
          <a:xfrm flipH="1">
            <a:off x="14508563" y="26429725"/>
            <a:ext cx="13536974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cs typeface="Times New Roman" panose="02020603050405020304" pitchFamily="18" charset="0"/>
              </a:rPr>
              <a:t>No difference in terms of the R/S ratio between species </a:t>
            </a:r>
            <a:br>
              <a:rPr lang="en-US" sz="4000" dirty="0">
                <a:cs typeface="Times New Roman" panose="02020603050405020304" pitchFamily="18" charset="0"/>
              </a:rPr>
            </a:br>
            <a:r>
              <a:rPr lang="en-US" sz="4000" dirty="0">
                <a:cs typeface="Times New Roman" panose="02020603050405020304" pitchFamily="18" charset="0"/>
              </a:rPr>
              <a:t>or among treatments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B9F623-6C41-490B-968E-B7C19DA3B272}"/>
              </a:ext>
            </a:extLst>
          </p:cNvPr>
          <p:cNvSpPr txBox="1"/>
          <p:nvPr/>
        </p:nvSpPr>
        <p:spPr>
          <a:xfrm>
            <a:off x="10023063" y="2276778"/>
            <a:ext cx="22953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cs typeface="Times New Roman" panose="02020603050405020304" pitchFamily="18" charset="0"/>
              </a:rPr>
              <a:t>Abdoulaye Ndiaye, Nicolas Marron, Erwin Dallé, Pierrick </a:t>
            </a:r>
            <a:r>
              <a:rPr lang="fr-FR" sz="4000" b="1" dirty="0" err="1">
                <a:cs typeface="Times New Roman" panose="02020603050405020304" pitchFamily="18" charset="0"/>
              </a:rPr>
              <a:t>Priault</a:t>
            </a:r>
            <a:endParaRPr lang="fr-FR" sz="4000" b="1" dirty="0">
              <a:cs typeface="Times New Roman" panose="02020603050405020304" pitchFamily="18" charset="0"/>
            </a:endParaRPr>
          </a:p>
          <a:p>
            <a:pPr algn="ctr"/>
            <a:r>
              <a:rPr lang="fr-FR" sz="4000" dirty="0">
                <a:cs typeface="Times New Roman" panose="02020603050405020304" pitchFamily="18" charset="0"/>
              </a:rPr>
              <a:t>Université de Lorraine, AgroParisTech, INRAE, UMR Silva, 54500 Nancy, France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EC0292F-0B8A-49C9-879B-31399877FFB4}"/>
              </a:ext>
            </a:extLst>
          </p:cNvPr>
          <p:cNvSpPr txBox="1"/>
          <p:nvPr/>
        </p:nvSpPr>
        <p:spPr>
          <a:xfrm flipH="1">
            <a:off x="14611069" y="28355497"/>
            <a:ext cx="13293204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Nitrogen concentration per root categories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C6D2A19-1A7A-4F1E-8EF4-E383C48A601A}"/>
              </a:ext>
            </a:extLst>
          </p:cNvPr>
          <p:cNvSpPr txBox="1"/>
          <p:nvPr/>
        </p:nvSpPr>
        <p:spPr>
          <a:xfrm flipH="1">
            <a:off x="28527787" y="4682617"/>
            <a:ext cx="13511524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cs typeface="Times New Roman" panose="02020603050405020304" pitchFamily="18" charset="0"/>
              </a:rPr>
              <a:t>N concentration in poplar coarse roots higher in agroforestry then in monoculture  (Fig. 4)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45B294-6C32-4A81-9073-AB1BD7E5A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53" y="25561018"/>
            <a:ext cx="13492115" cy="418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just" defTabSz="914400" rtl="0" eaLnBrk="0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fr-F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Excavations of 18 stumps in April 2023: 1 tree per species, treatment (monoculture, agroforestry, forest mixture) and block. Depth: 70 cm / Area: 5 m² </a:t>
            </a:r>
          </a:p>
          <a:p>
            <a:pPr marL="571500" marR="0" lvl="0" indent="-571500" algn="just" defTabSz="914400" rtl="0" eaLnBrk="0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en-US" altLang="fr-FR" sz="4000" dirty="0">
                <a:cs typeface="Times New Roman" panose="02020603050405020304" pitchFamily="18" charset="0"/>
              </a:rPr>
              <a:t> </a:t>
            </a:r>
            <a:r>
              <a:rPr kumimoji="0" lang="en-US" altLang="fr-F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Root sorting according to diameter (Fig. 2): fine (&lt;2 mm), medium (2-5 mm), coarse (&gt;5 mm), and drying at 50°C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ABE642A-4A0A-4A7D-94B0-247573D68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9442" y="4590773"/>
            <a:ext cx="13634276" cy="252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just" defTabSz="914400" rtl="0" eaLnBrk="0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en-US" altLang="fr-FR" sz="4000" dirty="0">
                <a:cs typeface="Times New Roman" panose="02020603050405020304" pitchFamily="18" charset="0"/>
              </a:rPr>
              <a:t> N concentrations with elemental analyzer</a:t>
            </a:r>
            <a:endParaRPr kumimoji="0" lang="en-US" altLang="fr-FR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571500" lvl="0" indent="-571500" algn="just" defTabSz="914400" eaLnBrk="0" fontAlgn="base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kumimoji="0" lang="en-US" altLang="fr-F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Calculation of the root / shoot </a:t>
            </a:r>
            <a:r>
              <a:rPr lang="en-US" altLang="fr-FR" sz="4000" dirty="0">
                <a:cs typeface="Times New Roman" panose="02020603050405020304" pitchFamily="18" charset="0"/>
              </a:rPr>
              <a:t>biomass ratio (</a:t>
            </a:r>
            <a:r>
              <a:rPr kumimoji="0" lang="en-US" altLang="fr-F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R/S), using allometric relationships to estimate shoot </a:t>
            </a:r>
            <a:r>
              <a:rPr lang="en-US" altLang="fr-FR" sz="4000" dirty="0">
                <a:cs typeface="Times New Roman" panose="02020603050405020304" pitchFamily="18" charset="0"/>
              </a:rPr>
              <a:t>biomass</a:t>
            </a:r>
            <a:endParaRPr kumimoji="0" lang="en-US" altLang="fr-FR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5900B1-D567-44F8-98E6-01365B682DB0}"/>
              </a:ext>
            </a:extLst>
          </p:cNvPr>
          <p:cNvSpPr txBox="1"/>
          <p:nvPr/>
        </p:nvSpPr>
        <p:spPr>
          <a:xfrm>
            <a:off x="30262047" y="15294624"/>
            <a:ext cx="10123953" cy="6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cs typeface="Times New Roman" panose="02020603050405020304" pitchFamily="18" charset="0"/>
              </a:rPr>
              <a:t>Fig. 4. N concentration (g/kg) per root category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44D9DC-3C6A-4326-9BE9-D445589F7FBE}"/>
              </a:ext>
            </a:extLst>
          </p:cNvPr>
          <p:cNvSpPr/>
          <p:nvPr/>
        </p:nvSpPr>
        <p:spPr>
          <a:xfrm>
            <a:off x="82061" y="1"/>
            <a:ext cx="42397852" cy="30275212"/>
          </a:xfrm>
          <a:prstGeom prst="rect">
            <a:avLst/>
          </a:prstGeom>
          <a:noFill/>
          <a:ln w="514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04EF93D3-9B54-417C-AA7A-B8CE65B9C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570" y="3920729"/>
            <a:ext cx="13583444" cy="759677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4">
              <a:lumMod val="50000"/>
            </a:schemeClr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776">
              <a:defRPr/>
            </a:pPr>
            <a:r>
              <a:rPr lang="en-US" sz="6000" b="1">
                <a:solidFill>
                  <a:schemeClr val="bg1"/>
                </a:solidFill>
                <a:cs typeface="Times New Roman" panose="02020603050405020304" pitchFamily="18" charset="0"/>
              </a:rPr>
              <a:t>Material and methods 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F836CC12-28A3-4BEE-BD6A-AF40B9607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9343" y="12482108"/>
            <a:ext cx="13585108" cy="780923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4">
              <a:lumMod val="50000"/>
            </a:schemeClr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776">
              <a:defRPr/>
            </a:pPr>
            <a:r>
              <a:rPr lang="en-US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89C08C5E-19D3-47BF-9C7E-9B685FC20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98" y="13082066"/>
            <a:ext cx="13585108" cy="780923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4">
              <a:lumMod val="50000"/>
            </a:schemeClr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776">
              <a:defRPr/>
            </a:pPr>
            <a:r>
              <a:rPr lang="en-US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Material and methods</a:t>
            </a: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D8733685-91FC-4F7A-B2F5-43D55E038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6917" y="16114051"/>
            <a:ext cx="13585108" cy="780923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4">
              <a:lumMod val="50000"/>
            </a:schemeClr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776">
              <a:defRPr/>
            </a:pPr>
            <a:r>
              <a:rPr lang="en-US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Discussion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4EB0C48-3AF6-B95F-64B3-A8FE72DFD56B}"/>
              </a:ext>
            </a:extLst>
          </p:cNvPr>
          <p:cNvGrpSpPr/>
          <p:nvPr/>
        </p:nvGrpSpPr>
        <p:grpSpPr>
          <a:xfrm>
            <a:off x="317888" y="17706976"/>
            <a:ext cx="13583443" cy="7591139"/>
            <a:chOff x="317888" y="19078576"/>
            <a:chExt cx="13583443" cy="7591139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B59F5677-3EFB-4A29-9FD2-8FA0E35A3BBA}"/>
                </a:ext>
              </a:extLst>
            </p:cNvPr>
            <p:cNvSpPr txBox="1"/>
            <p:nvPr/>
          </p:nvSpPr>
          <p:spPr>
            <a:xfrm flipH="1">
              <a:off x="317888" y="26023384"/>
              <a:ext cx="13583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cs typeface="Times New Roman" panose="02020603050405020304" pitchFamily="18" charset="0"/>
                </a:rPr>
                <a:t>Fig. 1. Detail of block 1, repeated three times in the experimental trial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D32327F-778D-D2EE-4B68-EDBC4044B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549" y="19164300"/>
              <a:ext cx="13065853" cy="671620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A590B8-B4DA-6B41-1817-875EA10D949D}"/>
                </a:ext>
              </a:extLst>
            </p:cNvPr>
            <p:cNvSpPr/>
            <p:nvPr/>
          </p:nvSpPr>
          <p:spPr>
            <a:xfrm>
              <a:off x="543912" y="19078576"/>
              <a:ext cx="13298756" cy="558986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69000">
                  <a:schemeClr val="bg1">
                    <a:alpha val="97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2C1AD1D-9111-F8E7-2DEB-242461FA5142}"/>
                </a:ext>
              </a:extLst>
            </p:cNvPr>
            <p:cNvSpPr txBox="1"/>
            <p:nvPr/>
          </p:nvSpPr>
          <p:spPr>
            <a:xfrm>
              <a:off x="716768" y="25471667"/>
              <a:ext cx="411166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b="1" dirty="0" err="1">
                  <a:solidFill>
                    <a:srgbClr val="FFC000"/>
                  </a:solidFill>
                </a:rPr>
                <a:t>Graminoids</a:t>
              </a:r>
              <a:endParaRPr lang="fr-FR" b="1" dirty="0">
                <a:solidFill>
                  <a:srgbClr val="FFC000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5B4D62E-F274-3608-3588-B7A620DC9B9E}"/>
                </a:ext>
              </a:extLst>
            </p:cNvPr>
            <p:cNvSpPr txBox="1"/>
            <p:nvPr/>
          </p:nvSpPr>
          <p:spPr>
            <a:xfrm>
              <a:off x="1857494" y="24640424"/>
              <a:ext cx="11310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Alder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C8AE3F4-844E-B217-BB11-2660739168AC}"/>
                </a:ext>
              </a:extLst>
            </p:cNvPr>
            <p:cNvSpPr txBox="1"/>
            <p:nvPr/>
          </p:nvSpPr>
          <p:spPr>
            <a:xfrm>
              <a:off x="2214259" y="25807829"/>
              <a:ext cx="111381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/>
                <a:t>5m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ECEB81B-788B-7DE0-62C5-10F32721CF9B}"/>
                </a:ext>
              </a:extLst>
            </p:cNvPr>
            <p:cNvSpPr txBox="1"/>
            <p:nvPr/>
          </p:nvSpPr>
          <p:spPr>
            <a:xfrm>
              <a:off x="4002892" y="25807829"/>
              <a:ext cx="111381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/>
                <a:t>2.5m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B6F64A6-1DF1-06FF-35BA-E040596A082F}"/>
                </a:ext>
              </a:extLst>
            </p:cNvPr>
            <p:cNvSpPr txBox="1"/>
            <p:nvPr/>
          </p:nvSpPr>
          <p:spPr>
            <a:xfrm>
              <a:off x="1639737" y="25226239"/>
              <a:ext cx="111381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/>
                <a:t>2m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A6284B4-228A-EC40-9AFF-61A9F21B3C3D}"/>
                </a:ext>
              </a:extLst>
            </p:cNvPr>
            <p:cNvSpPr txBox="1"/>
            <p:nvPr/>
          </p:nvSpPr>
          <p:spPr>
            <a:xfrm>
              <a:off x="12018195" y="24621587"/>
              <a:ext cx="98268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solidFill>
                    <a:srgbClr val="3366FF"/>
                  </a:solidFill>
                </a:rPr>
                <a:t>Poplar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CABED3-9C65-45C9-4AE3-C452ABD22AE9}"/>
                </a:ext>
              </a:extLst>
            </p:cNvPr>
            <p:cNvSpPr txBox="1"/>
            <p:nvPr/>
          </p:nvSpPr>
          <p:spPr>
            <a:xfrm>
              <a:off x="11236214" y="25495509"/>
              <a:ext cx="240012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B050"/>
                  </a:solidFill>
                </a:rPr>
                <a:t>Alfalfa / Clover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A9AD6FB-8560-FA74-B631-149A521CB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8780"/>
            <a:stretch/>
          </p:blipFill>
          <p:spPr>
            <a:xfrm>
              <a:off x="656475" y="22107036"/>
              <a:ext cx="13032000" cy="438157"/>
            </a:xfrm>
            <a:prstGeom prst="rect">
              <a:avLst/>
            </a:prstGeom>
          </p:spPr>
        </p:pic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B4A1388B-670C-437C-925F-F921402A1671}"/>
              </a:ext>
            </a:extLst>
          </p:cNvPr>
          <p:cNvSpPr txBox="1"/>
          <p:nvPr/>
        </p:nvSpPr>
        <p:spPr>
          <a:xfrm>
            <a:off x="374621" y="13734941"/>
            <a:ext cx="13468047" cy="6687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cs typeface="Times New Roman" panose="02020603050405020304" pitchFamily="18" charset="0"/>
              </a:rPr>
              <a:t>Experimental site including (Fig. 1):</a:t>
            </a:r>
          </a:p>
          <a:p>
            <a:pPr marL="1028700" lvl="1" indent="-571500" algn="just">
              <a:lnSpc>
                <a:spcPts val="65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cs typeface="Times New Roman" panose="02020603050405020304" pitchFamily="18" charset="0"/>
              </a:rPr>
              <a:t>Two agroforestry systems, (1) alder (</a:t>
            </a:r>
            <a:r>
              <a:rPr lang="en-US" sz="4000" i="1" dirty="0">
                <a:cs typeface="Times New Roman" panose="02020603050405020304" pitchFamily="18" charset="0"/>
              </a:rPr>
              <a:t>Alnus </a:t>
            </a:r>
            <a:r>
              <a:rPr lang="en-US" sz="4000" i="1" dirty="0" err="1">
                <a:cs typeface="Times New Roman" panose="02020603050405020304" pitchFamily="18" charset="0"/>
              </a:rPr>
              <a:t>glutinosa</a:t>
            </a:r>
            <a:r>
              <a:rPr lang="en-US" sz="4000" dirty="0">
                <a:cs typeface="Times New Roman" panose="02020603050405020304" pitchFamily="18" charset="0"/>
              </a:rPr>
              <a:t>)</a:t>
            </a:r>
            <a:r>
              <a:rPr lang="en-US" sz="4000" i="1" dirty="0">
                <a:cs typeface="Times New Roman" panose="02020603050405020304" pitchFamily="18" charset="0"/>
              </a:rPr>
              <a:t> </a:t>
            </a:r>
            <a:r>
              <a:rPr lang="en-US" sz="4000" dirty="0">
                <a:cs typeface="Times New Roman" panose="02020603050405020304" pitchFamily="18" charset="0"/>
              </a:rPr>
              <a:t>associated to</a:t>
            </a:r>
            <a:r>
              <a:rPr lang="en-US" sz="4000" i="1" dirty="0">
                <a:cs typeface="Times New Roman" panose="02020603050405020304" pitchFamily="18" charset="0"/>
              </a:rPr>
              <a:t> rye grass and fescue </a:t>
            </a:r>
            <a:r>
              <a:rPr lang="en-US" sz="4000" dirty="0">
                <a:cs typeface="Times New Roman" panose="02020603050405020304" pitchFamily="18" charset="0"/>
              </a:rPr>
              <a:t>(</a:t>
            </a:r>
            <a:r>
              <a:rPr lang="en-US" sz="4000" i="1" dirty="0">
                <a:cs typeface="Times New Roman" panose="02020603050405020304" pitchFamily="18" charset="0"/>
              </a:rPr>
              <a:t>Lolium </a:t>
            </a:r>
            <a:r>
              <a:rPr lang="en-US" sz="4000" i="1" dirty="0" err="1">
                <a:cs typeface="Times New Roman" panose="02020603050405020304" pitchFamily="18" charset="0"/>
              </a:rPr>
              <a:t>perenne</a:t>
            </a:r>
            <a:r>
              <a:rPr lang="en-US" sz="4000" i="1" dirty="0">
                <a:cs typeface="Times New Roman" panose="02020603050405020304" pitchFamily="18" charset="0"/>
              </a:rPr>
              <a:t> / Festuca </a:t>
            </a:r>
            <a:r>
              <a:rPr lang="en-US" sz="4000" i="1" dirty="0" err="1">
                <a:cs typeface="Times New Roman" panose="02020603050405020304" pitchFamily="18" charset="0"/>
              </a:rPr>
              <a:t>ovina</a:t>
            </a:r>
            <a:r>
              <a:rPr lang="en-US" sz="4000" i="1" dirty="0">
                <a:cs typeface="Times New Roman" panose="02020603050405020304" pitchFamily="18" charset="0"/>
              </a:rPr>
              <a:t>,</a:t>
            </a:r>
            <a:r>
              <a:rPr lang="en-US" sz="4000" dirty="0">
                <a:cs typeface="Times New Roman" panose="02020603050405020304" pitchFamily="18" charset="0"/>
              </a:rPr>
              <a:t> (2) poplar (</a:t>
            </a:r>
            <a:r>
              <a:rPr lang="en-US" sz="4000" i="1" dirty="0">
                <a:cs typeface="Times New Roman" panose="02020603050405020304" pitchFamily="18" charset="0"/>
              </a:rPr>
              <a:t>Populus </a:t>
            </a:r>
            <a:r>
              <a:rPr lang="en-US" sz="4000" i="1" dirty="0" err="1">
                <a:cs typeface="Times New Roman" panose="02020603050405020304" pitchFamily="18" charset="0"/>
              </a:rPr>
              <a:t>deltoides</a:t>
            </a:r>
            <a:r>
              <a:rPr lang="en-US" sz="4000" i="1" dirty="0">
                <a:cs typeface="Times New Roman" panose="02020603050405020304" pitchFamily="18" charset="0"/>
              </a:rPr>
              <a:t> × P. nigra</a:t>
            </a:r>
            <a:r>
              <a:rPr lang="en-US" sz="4000" dirty="0">
                <a:cs typeface="Times New Roman" panose="02020603050405020304" pitchFamily="18" charset="0"/>
              </a:rPr>
              <a:t>)</a:t>
            </a:r>
            <a:r>
              <a:rPr lang="en-US" sz="4000" i="1" dirty="0">
                <a:cs typeface="Times New Roman" panose="02020603050405020304" pitchFamily="18" charset="0"/>
              </a:rPr>
              <a:t> </a:t>
            </a:r>
            <a:r>
              <a:rPr lang="en-US" sz="4000" dirty="0">
                <a:cs typeface="Times New Roman" panose="02020603050405020304" pitchFamily="18" charset="0"/>
              </a:rPr>
              <a:t>associated to a succession of clover (</a:t>
            </a:r>
            <a:r>
              <a:rPr lang="en-US" sz="4000" i="1" dirty="0">
                <a:cs typeface="Times New Roman" panose="02020603050405020304" pitchFamily="18" charset="0"/>
              </a:rPr>
              <a:t>Trifolium pratense) </a:t>
            </a:r>
            <a:r>
              <a:rPr lang="en-US" sz="4000" dirty="0">
                <a:cs typeface="Times New Roman" panose="02020603050405020304" pitchFamily="18" charset="0"/>
              </a:rPr>
              <a:t>and alfalfa (</a:t>
            </a:r>
            <a:r>
              <a:rPr lang="en-US" sz="4000" i="1" dirty="0">
                <a:cs typeface="Times New Roman" panose="02020603050405020304" pitchFamily="18" charset="0"/>
              </a:rPr>
              <a:t>Medicago sativa</a:t>
            </a:r>
            <a:r>
              <a:rPr lang="en-US" sz="4000" dirty="0">
                <a:cs typeface="Times New Roman" panose="02020603050405020304" pitchFamily="18" charset="0"/>
              </a:rPr>
              <a:t>), </a:t>
            </a:r>
          </a:p>
          <a:p>
            <a:pPr marL="1028700" lvl="1" indent="-571500" algn="just">
              <a:lnSpc>
                <a:spcPts val="65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cs typeface="Times New Roman" panose="02020603050405020304" pitchFamily="18" charset="0"/>
              </a:rPr>
              <a:t>their equivalent crop and tree monocultures </a:t>
            </a:r>
          </a:p>
          <a:p>
            <a:pPr marL="1028700" lvl="1" indent="-571500" algn="just">
              <a:lnSpc>
                <a:spcPts val="65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cs typeface="Times New Roman" panose="02020603050405020304" pitchFamily="18" charset="0"/>
              </a:rPr>
              <a:t>and a mixture of the two tree species (poplar / alder)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891C87F-6338-2A24-9D5C-682EBA494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3"/>
          <a:stretch/>
        </p:blipFill>
        <p:spPr bwMode="auto">
          <a:xfrm>
            <a:off x="14508563" y="16590410"/>
            <a:ext cx="13498216" cy="75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CEE9EF-AE5B-9D31-722E-36DA4662EB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39"/>
          <a:stretch/>
        </p:blipFill>
        <p:spPr bwMode="auto">
          <a:xfrm>
            <a:off x="14508563" y="23884298"/>
            <a:ext cx="13498216" cy="91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B8689DD-4FF0-47DB-4C78-A32C43A4451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20000"/>
          </a:blip>
          <a:srcRect l="3607" r="3754" b="53581"/>
          <a:stretch/>
        </p:blipFill>
        <p:spPr>
          <a:xfrm>
            <a:off x="28679600" y="6233586"/>
            <a:ext cx="13150193" cy="672279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979567A-0815-F0E6-E61C-50C9E740A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81863" r="9281"/>
          <a:stretch/>
        </p:blipFill>
        <p:spPr bwMode="auto">
          <a:xfrm>
            <a:off x="29748397" y="12706852"/>
            <a:ext cx="11225723" cy="25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 descr="Une image contenant Graphique, Police, graphisme, symbole&#10;&#10;Le contenu généré par l’IA peut être incorrect.">
            <a:extLst>
              <a:ext uri="{FF2B5EF4-FFF2-40B4-BE49-F238E27FC236}">
                <a16:creationId xmlns:a16="http://schemas.microsoft.com/office/drawing/2014/main" id="{D8E37915-C590-9A02-F21C-2AB6BC55A9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167" y="350456"/>
            <a:ext cx="4892626" cy="1358593"/>
          </a:xfrm>
          <a:prstGeom prst="rect">
            <a:avLst/>
          </a:prstGeom>
        </p:spPr>
      </p:pic>
      <p:pic>
        <p:nvPicPr>
          <p:cNvPr id="38" name="Image 37" descr="Une image contenant Police, logo, texte, Graphique&#10;&#10;Le contenu généré par l’IA peut être incorrect.">
            <a:extLst>
              <a:ext uri="{FF2B5EF4-FFF2-40B4-BE49-F238E27FC236}">
                <a16:creationId xmlns:a16="http://schemas.microsoft.com/office/drawing/2014/main" id="{9A342D5D-261F-41B0-4A21-D3730C851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3853" r="6548" b="14549"/>
          <a:stretch/>
        </p:blipFill>
        <p:spPr>
          <a:xfrm>
            <a:off x="37099943" y="1571718"/>
            <a:ext cx="4786217" cy="1751866"/>
          </a:xfrm>
          <a:prstGeom prst="rect">
            <a:avLst/>
          </a:prstGeom>
        </p:spPr>
      </p:pic>
      <p:pic>
        <p:nvPicPr>
          <p:cNvPr id="51" name="Image 50" descr="Une image contenant Police, Graphique, logo, texte&#10;&#10;Le contenu généré par l’IA peut être incorrect.">
            <a:extLst>
              <a:ext uri="{FF2B5EF4-FFF2-40B4-BE49-F238E27FC236}">
                <a16:creationId xmlns:a16="http://schemas.microsoft.com/office/drawing/2014/main" id="{13010F1C-DBC8-A6D6-DC35-CFD9AAC4F5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993" y="2244898"/>
            <a:ext cx="3599688" cy="947928"/>
          </a:xfrm>
          <a:prstGeom prst="rect">
            <a:avLst/>
          </a:prstGeom>
        </p:spPr>
      </p:pic>
      <p:pic>
        <p:nvPicPr>
          <p:cNvPr id="60" name="Image 59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1F0D21C3-F9CF-E9FF-CF90-5C4BC1FDC5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8"/>
          <a:stretch/>
        </p:blipFill>
        <p:spPr>
          <a:xfrm>
            <a:off x="597525" y="690472"/>
            <a:ext cx="4472339" cy="2400414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211B7726-9420-8EB7-144C-53F584AE8AAC}"/>
              </a:ext>
            </a:extLst>
          </p:cNvPr>
          <p:cNvSpPr txBox="1"/>
          <p:nvPr/>
        </p:nvSpPr>
        <p:spPr>
          <a:xfrm flipH="1">
            <a:off x="14508563" y="29048071"/>
            <a:ext cx="13511524" cy="85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cs typeface="Times New Roman" panose="02020603050405020304" pitchFamily="18" charset="0"/>
              </a:rPr>
              <a:t> N concentrations higher in alder than in poplar (Fig. 4)</a:t>
            </a:r>
          </a:p>
        </p:txBody>
      </p:sp>
      <p:pic>
        <p:nvPicPr>
          <p:cNvPr id="65" name="Image 64" descr="Une image contenant plein air, herbe, nuage, ciel&#10;&#10;Le contenu généré par l’IA peut être incorrect.">
            <a:extLst>
              <a:ext uri="{FF2B5EF4-FFF2-40B4-BE49-F238E27FC236}">
                <a16:creationId xmlns:a16="http://schemas.microsoft.com/office/drawing/2014/main" id="{952F1A10-49BC-8FAF-972B-F61FC12258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40"/>
          <a:stretch/>
        </p:blipFill>
        <p:spPr>
          <a:xfrm>
            <a:off x="28679600" y="22763452"/>
            <a:ext cx="13262002" cy="713754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537613-7F13-4768-92A5-6074B79B9366}"/>
              </a:ext>
            </a:extLst>
          </p:cNvPr>
          <p:cNvSpPr txBox="1"/>
          <p:nvPr/>
        </p:nvSpPr>
        <p:spPr>
          <a:xfrm>
            <a:off x="28769902" y="16806338"/>
            <a:ext cx="13262002" cy="12800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ts val="6500"/>
              </a:lnSpc>
              <a:buFont typeface="Courier New" panose="02070309020205020404" pitchFamily="49" charset="0"/>
              <a:buChar char="o"/>
            </a:pPr>
            <a:r>
              <a:rPr lang="en-US" sz="4000" dirty="0">
                <a:cs typeface="Times New Roman" panose="02020603050405020304" pitchFamily="18" charset="0"/>
              </a:rPr>
              <a:t>Poplar in agroforestry vs. monoculture: Facilitation expected and tree planting density twice lower in agroforestry</a:t>
            </a:r>
          </a:p>
          <a:p>
            <a:pPr algn="just">
              <a:lnSpc>
                <a:spcPts val="6500"/>
              </a:lnSpc>
            </a:pPr>
            <a:r>
              <a:rPr lang="en-US" sz="4000" dirty="0"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b="1" dirty="0">
                <a:cs typeface="Times New Roman" panose="02020603050405020304" pitchFamily="18" charset="0"/>
              </a:rPr>
              <a:t>Enrichment in N observed but no effect on root biomass</a:t>
            </a:r>
            <a:endParaRPr lang="en-US" sz="4000" dirty="0"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ts val="6500"/>
              </a:lnSpc>
              <a:buFont typeface="Courier New" panose="02070309020205020404" pitchFamily="49" charset="0"/>
              <a:buChar char="o"/>
            </a:pPr>
            <a:r>
              <a:rPr lang="en-US" sz="4000" dirty="0">
                <a:cs typeface="Times New Roman" panose="02020603050405020304" pitchFamily="18" charset="0"/>
              </a:rPr>
              <a:t>Alder in agroforestry vs. monoculture: Lower competition expected in agroforestry due to lower tree planting density</a:t>
            </a:r>
          </a:p>
          <a:p>
            <a:pPr algn="just">
              <a:lnSpc>
                <a:spcPts val="6500"/>
              </a:lnSpc>
            </a:pPr>
            <a:r>
              <a:rPr lang="en-US" sz="4000" dirty="0"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b="1" dirty="0">
                <a:cs typeface="Times New Roman" panose="02020603050405020304" pitchFamily="18" charset="0"/>
              </a:rPr>
              <a:t>No difference in root biomass</a:t>
            </a:r>
          </a:p>
          <a:p>
            <a:pPr marL="571500" indent="-571500" algn="just">
              <a:lnSpc>
                <a:spcPts val="6500"/>
              </a:lnSpc>
              <a:buFont typeface="Courier New" panose="02070309020205020404" pitchFamily="49" charset="0"/>
              <a:buChar char="o"/>
            </a:pPr>
            <a:r>
              <a:rPr lang="en-US" sz="4000" dirty="0">
                <a:cs typeface="Times New Roman" panose="02020603050405020304" pitchFamily="18" charset="0"/>
              </a:rPr>
              <a:t>Forest mixture vs. monoculture: Root stratification and </a:t>
            </a: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facilitation (benefiting poplar) expected </a:t>
            </a:r>
          </a:p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è"/>
            </a:pPr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No difference in root biomass and N concentration</a:t>
            </a:r>
          </a:p>
          <a:p>
            <a:pPr marL="571500" indent="-571500" algn="just">
              <a:lnSpc>
                <a:spcPts val="6500"/>
              </a:lnSpc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Perspectives</a:t>
            </a: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Study of the spatial distribution of roots in the different systems</a:t>
            </a:r>
          </a:p>
          <a:p>
            <a:pPr algn="just">
              <a:lnSpc>
                <a:spcPts val="6500"/>
              </a:lnSpc>
            </a:pPr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Related references:</a:t>
            </a:r>
          </a:p>
          <a:p>
            <a:pPr algn="just">
              <a:lnSpc>
                <a:spcPts val="3000"/>
              </a:lnSpc>
            </a:pPr>
            <a:r>
              <a:rPr lang="en-US" sz="3200" dirty="0">
                <a:solidFill>
                  <a:schemeClr val="bg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- Ndiaye et al. 2025. N</a:t>
            </a:r>
            <a:r>
              <a:rPr lang="en-US" sz="3200" baseline="-25000" dirty="0">
                <a:solidFill>
                  <a:schemeClr val="bg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3200" dirty="0">
                <a:solidFill>
                  <a:schemeClr val="bg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-fixing species benefit biomass production in agroforestry mixtures depending on spatial scale and plantation age but not in the mixed forestry system. Forest Ecology and Management. 579: 122508.</a:t>
            </a:r>
          </a:p>
          <a:p>
            <a:pPr algn="just">
              <a:lnSpc>
                <a:spcPts val="3000"/>
              </a:lnSpc>
            </a:pPr>
            <a:endParaRPr lang="en-US" sz="3200" dirty="0">
              <a:solidFill>
                <a:schemeClr val="bg1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ts val="3000"/>
              </a:lnSpc>
            </a:pPr>
            <a:r>
              <a:rPr lang="en-US" sz="3200" dirty="0">
                <a:solidFill>
                  <a:schemeClr val="bg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- Ndiaye et al. Submitted. Biomass allocation to the root systems of trees in agroforestry and forest mixture systems involving nitrogen-fixing species. Agroforestry Systems.</a:t>
            </a:r>
          </a:p>
        </p:txBody>
      </p:sp>
    </p:spTree>
    <p:extLst>
      <p:ext uri="{BB962C8B-B14F-4D97-AF65-F5344CB8AC3E}">
        <p14:creationId xmlns:p14="http://schemas.microsoft.com/office/powerpoint/2010/main" val="24798905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9840</TotalTime>
  <Words>629</Words>
  <Application>Microsoft Office PowerPoint</Application>
  <PresentationFormat>Personnalisé</PresentationFormat>
  <Paragraphs>328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Courier New</vt:lpstr>
      <vt:lpstr>Times New Roman</vt:lpstr>
      <vt:lpstr>Wingdings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Abdoulaye Ndiaye</dc:creator>
  <cp:lastModifiedBy>Nicolas Marron</cp:lastModifiedBy>
  <cp:revision>102</cp:revision>
  <dcterms:created xsi:type="dcterms:W3CDTF">2025-03-14T10:52:05Z</dcterms:created>
  <dcterms:modified xsi:type="dcterms:W3CDTF">2025-09-16T07:26:47Z</dcterms:modified>
</cp:coreProperties>
</file>